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Inter"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6" d="100"/>
          <a:sy n="76" d="100"/>
        </p:scale>
        <p:origin x="33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67539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64037" y="1005840"/>
            <a:ext cx="9138642" cy="1064657"/>
          </a:xfrm>
          <a:prstGeom prst="rect">
            <a:avLst/>
          </a:prstGeom>
          <a:noFill/>
          <a:ln/>
        </p:spPr>
        <p:txBody>
          <a:bodyPr wrap="none" lIns="0" tIns="0" rIns="0" bIns="0" rtlCol="0" anchor="t"/>
          <a:lstStyle/>
          <a:p>
            <a:pPr marL="0" indent="0" algn="l">
              <a:lnSpc>
                <a:spcPts val="8350"/>
              </a:lnSpc>
              <a:buNone/>
            </a:pPr>
            <a:r>
              <a:rPr lang="en-US" sz="6700" b="1" dirty="0">
                <a:solidFill>
                  <a:srgbClr val="FFA44F"/>
                </a:solidFill>
                <a:latin typeface="Inter Bold" pitchFamily="34" charset="0"/>
                <a:ea typeface="Inter Bold" pitchFamily="34" charset="-122"/>
                <a:cs typeface="Inter Bold" pitchFamily="34" charset="-120"/>
              </a:rPr>
              <a:t>JACKFRUIT PROBLEM</a:t>
            </a:r>
            <a:endParaRPr lang="en-US" sz="6700" dirty="0"/>
          </a:p>
        </p:txBody>
      </p:sp>
      <p:sp>
        <p:nvSpPr>
          <p:cNvPr id="3" name="Text 1"/>
          <p:cNvSpPr/>
          <p:nvPr/>
        </p:nvSpPr>
        <p:spPr>
          <a:xfrm>
            <a:off x="864037" y="2440781"/>
            <a:ext cx="4937760" cy="617101"/>
          </a:xfrm>
          <a:prstGeom prst="rect">
            <a:avLst/>
          </a:prstGeom>
          <a:noFill/>
          <a:ln/>
        </p:spPr>
        <p:txBody>
          <a:bodyPr wrap="none" lIns="0" tIns="0" rIns="0" bIns="0" rtlCol="0" anchor="t"/>
          <a:lstStyle/>
          <a:p>
            <a:pPr marL="0" indent="0" algn="l">
              <a:lnSpc>
                <a:spcPts val="4850"/>
              </a:lnSpc>
              <a:buNone/>
            </a:pPr>
            <a:r>
              <a:rPr lang="en-US" sz="3850" b="1" dirty="0">
                <a:solidFill>
                  <a:srgbClr val="000000"/>
                </a:solidFill>
                <a:latin typeface="Inter Bold" pitchFamily="34" charset="0"/>
                <a:ea typeface="Inter Bold" pitchFamily="34" charset="-122"/>
                <a:cs typeface="Inter Bold" pitchFamily="34" charset="-120"/>
              </a:rPr>
              <a:t>MEMBERS</a:t>
            </a:r>
            <a:endParaRPr lang="en-US" sz="3850" dirty="0"/>
          </a:p>
        </p:txBody>
      </p:sp>
      <p:sp>
        <p:nvSpPr>
          <p:cNvPr id="4" name="Text 2"/>
          <p:cNvSpPr/>
          <p:nvPr/>
        </p:nvSpPr>
        <p:spPr>
          <a:xfrm>
            <a:off x="864037" y="3428167"/>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MAYANK S. KALAME</a:t>
            </a:r>
          </a:p>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SRN:PES1UG25CS297 </a:t>
            </a:r>
            <a:endParaRPr lang="en-US" sz="1900" dirty="0"/>
          </a:p>
        </p:txBody>
      </p:sp>
      <p:sp>
        <p:nvSpPr>
          <p:cNvPr id="5" name="Text 3"/>
          <p:cNvSpPr/>
          <p:nvPr/>
        </p:nvSpPr>
        <p:spPr>
          <a:xfrm>
            <a:off x="864036" y="4314470"/>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MEGHA ANN</a:t>
            </a:r>
            <a:endParaRPr lang="en-US" sz="1900" dirty="0"/>
          </a:p>
        </p:txBody>
      </p:sp>
      <p:sp>
        <p:nvSpPr>
          <p:cNvPr id="6" name="Text 4"/>
          <p:cNvSpPr/>
          <p:nvPr/>
        </p:nvSpPr>
        <p:spPr>
          <a:xfrm>
            <a:off x="863671" y="5329149"/>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MADHAVAN.R</a:t>
            </a:r>
            <a:endParaRPr lang="en-US" sz="1900" dirty="0"/>
          </a:p>
        </p:txBody>
      </p:sp>
      <p:sp>
        <p:nvSpPr>
          <p:cNvPr id="7" name="Text 5"/>
          <p:cNvSpPr/>
          <p:nvPr/>
        </p:nvSpPr>
        <p:spPr>
          <a:xfrm>
            <a:off x="864035" y="6415088"/>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MADIPALLI DIVYA SRI</a:t>
            </a:r>
            <a:endParaRPr lang="en-US" sz="1900" dirty="0"/>
          </a:p>
        </p:txBody>
      </p:sp>
      <p:sp>
        <p:nvSpPr>
          <p:cNvPr id="8" name="Text 6"/>
          <p:cNvSpPr/>
          <p:nvPr/>
        </p:nvSpPr>
        <p:spPr>
          <a:xfrm>
            <a:off x="864037" y="6118979"/>
            <a:ext cx="12902327" cy="395049"/>
          </a:xfrm>
          <a:prstGeom prst="rect">
            <a:avLst/>
          </a:prstGeom>
          <a:noFill/>
          <a:ln/>
        </p:spPr>
        <p:txBody>
          <a:bodyPr wrap="none" lIns="0" tIns="0" rIns="0" bIns="0" rtlCol="0" anchor="t"/>
          <a:lstStyle/>
          <a:p>
            <a:pPr marL="0" indent="0" algn="l">
              <a:lnSpc>
                <a:spcPts val="3100"/>
              </a:lnSpc>
              <a:buNone/>
            </a:pPr>
            <a:endParaRPr lang="en-US" sz="1900" dirty="0"/>
          </a:p>
        </p:txBody>
      </p:sp>
      <p:sp>
        <p:nvSpPr>
          <p:cNvPr id="9" name="Shape 7"/>
          <p:cNvSpPr/>
          <p:nvPr/>
        </p:nvSpPr>
        <p:spPr>
          <a:xfrm>
            <a:off x="864037" y="6810137"/>
            <a:ext cx="394930" cy="394930"/>
          </a:xfrm>
          <a:prstGeom prst="roundRect">
            <a:avLst>
              <a:gd name="adj" fmla="val 23151155"/>
            </a:avLst>
          </a:prstGeom>
          <a:noFill/>
          <a:ln w="7620">
            <a:solidFill>
              <a:srgbClr val="FFFFFF"/>
            </a:solidFill>
            <a:prstDash val="solid"/>
          </a:ln>
        </p:spPr>
      </p:sp>
      <p:pic>
        <p:nvPicPr>
          <p:cNvPr id="13" name="Picture 12">
            <a:extLst>
              <a:ext uri="{FF2B5EF4-FFF2-40B4-BE49-F238E27FC236}">
                <a16:creationId xmlns:a16="http://schemas.microsoft.com/office/drawing/2014/main" id="{5EF3AF72-22DB-1E76-E956-CE7917BBC29F}"/>
              </a:ext>
            </a:extLst>
          </p:cNvPr>
          <p:cNvPicPr>
            <a:picLocks noChangeAspect="1"/>
          </p:cNvPicPr>
          <p:nvPr/>
        </p:nvPicPr>
        <p:blipFill>
          <a:blip r:embed="rId3"/>
          <a:stretch>
            <a:fillRect/>
          </a:stretch>
        </p:blipFill>
        <p:spPr>
          <a:xfrm>
            <a:off x="12761407" y="7712175"/>
            <a:ext cx="1868993" cy="441998"/>
          </a:xfrm>
          <a:prstGeom prst="rect">
            <a:avLst/>
          </a:prstGeom>
        </p:spPr>
      </p:pic>
      <p:sp>
        <p:nvSpPr>
          <p:cNvPr id="15" name="TextBox 14">
            <a:extLst>
              <a:ext uri="{FF2B5EF4-FFF2-40B4-BE49-F238E27FC236}">
                <a16:creationId xmlns:a16="http://schemas.microsoft.com/office/drawing/2014/main" id="{C4F79073-151D-253B-8410-BE6FCF1DF256}"/>
              </a:ext>
            </a:extLst>
          </p:cNvPr>
          <p:cNvSpPr txBox="1"/>
          <p:nvPr/>
        </p:nvSpPr>
        <p:spPr>
          <a:xfrm>
            <a:off x="793576" y="4652360"/>
            <a:ext cx="7315200" cy="450188"/>
          </a:xfrm>
          <a:prstGeom prst="rect">
            <a:avLst/>
          </a:prstGeom>
          <a:noFill/>
        </p:spPr>
        <p:txBody>
          <a:bodyPr wrap="square">
            <a:spAutoFit/>
          </a:bodyPr>
          <a:lstStyle/>
          <a:p>
            <a:pPr>
              <a:lnSpc>
                <a:spcPts val="3100"/>
              </a:lnSpc>
            </a:pPr>
            <a:r>
              <a:rPr lang="en-US" dirty="0">
                <a:solidFill>
                  <a:srgbClr val="272525"/>
                </a:solidFill>
                <a:latin typeface="Inter" pitchFamily="34" charset="0"/>
                <a:ea typeface="Inter" pitchFamily="34" charset="-122"/>
                <a:cs typeface="Inter" pitchFamily="34" charset="-120"/>
              </a:rPr>
              <a:t>	SRN:PES1UG25CS207 </a:t>
            </a:r>
            <a:endParaRPr lang="en-US" dirty="0"/>
          </a:p>
        </p:txBody>
      </p:sp>
      <p:sp>
        <p:nvSpPr>
          <p:cNvPr id="16" name="TextBox 15">
            <a:extLst>
              <a:ext uri="{FF2B5EF4-FFF2-40B4-BE49-F238E27FC236}">
                <a16:creationId xmlns:a16="http://schemas.microsoft.com/office/drawing/2014/main" id="{28FC200D-CEB9-1EF8-4077-C9A463BB0BCA}"/>
              </a:ext>
            </a:extLst>
          </p:cNvPr>
          <p:cNvSpPr txBox="1"/>
          <p:nvPr/>
        </p:nvSpPr>
        <p:spPr>
          <a:xfrm>
            <a:off x="793576" y="5687807"/>
            <a:ext cx="7315200" cy="450188"/>
          </a:xfrm>
          <a:prstGeom prst="rect">
            <a:avLst/>
          </a:prstGeom>
          <a:noFill/>
        </p:spPr>
        <p:txBody>
          <a:bodyPr wrap="square">
            <a:spAutoFit/>
          </a:bodyPr>
          <a:lstStyle/>
          <a:p>
            <a:pPr>
              <a:lnSpc>
                <a:spcPts val="3100"/>
              </a:lnSpc>
            </a:pPr>
            <a:r>
              <a:rPr lang="en-US" dirty="0">
                <a:solidFill>
                  <a:srgbClr val="272525"/>
                </a:solidFill>
                <a:latin typeface="Inter" pitchFamily="34" charset="0"/>
                <a:ea typeface="Inter" pitchFamily="34" charset="-122"/>
                <a:cs typeface="Inter" pitchFamily="34" charset="-120"/>
              </a:rPr>
              <a:t>	SRN:PES1UG25CS198 </a:t>
            </a:r>
            <a:endParaRPr lang="en-US" dirty="0"/>
          </a:p>
        </p:txBody>
      </p:sp>
      <p:sp>
        <p:nvSpPr>
          <p:cNvPr id="17" name="TextBox 16">
            <a:extLst>
              <a:ext uri="{FF2B5EF4-FFF2-40B4-BE49-F238E27FC236}">
                <a16:creationId xmlns:a16="http://schemas.microsoft.com/office/drawing/2014/main" id="{44BA0E5B-8F33-3791-9962-0B4E36F5E2C5}"/>
              </a:ext>
            </a:extLst>
          </p:cNvPr>
          <p:cNvSpPr txBox="1"/>
          <p:nvPr/>
        </p:nvSpPr>
        <p:spPr>
          <a:xfrm>
            <a:off x="863671" y="6959083"/>
            <a:ext cx="7315200" cy="450188"/>
          </a:xfrm>
          <a:prstGeom prst="rect">
            <a:avLst/>
          </a:prstGeom>
          <a:noFill/>
        </p:spPr>
        <p:txBody>
          <a:bodyPr wrap="square">
            <a:spAutoFit/>
          </a:bodyPr>
          <a:lstStyle/>
          <a:p>
            <a:pPr>
              <a:lnSpc>
                <a:spcPts val="3100"/>
              </a:lnSpc>
            </a:pPr>
            <a:r>
              <a:rPr lang="en-US" dirty="0">
                <a:solidFill>
                  <a:srgbClr val="272525"/>
                </a:solidFill>
                <a:latin typeface="Inter" pitchFamily="34" charset="0"/>
                <a:ea typeface="Inter" pitchFamily="34" charset="-122"/>
                <a:cs typeface="Inter" pitchFamily="34" charset="-120"/>
              </a:rPr>
              <a:t>	SRN:PES1UG25CS728 </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565553"/>
            <a:ext cx="6916341"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PROBLEM STATEMENT</a:t>
            </a:r>
            <a:endParaRPr lang="en-US" sz="4850" dirty="0"/>
          </a:p>
        </p:txBody>
      </p:sp>
      <p:sp>
        <p:nvSpPr>
          <p:cNvPr id="3" name="Text 1"/>
          <p:cNvSpPr/>
          <p:nvPr/>
        </p:nvSpPr>
        <p:spPr>
          <a:xfrm>
            <a:off x="864037" y="2830830"/>
            <a:ext cx="12902327" cy="1975247"/>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This project presents an innovative system that converts live sound or recorded music into </a:t>
            </a:r>
            <a:r>
              <a:rPr lang="en-US" sz="1900" b="1" dirty="0">
                <a:solidFill>
                  <a:srgbClr val="272525"/>
                </a:solidFill>
                <a:latin typeface="Inter" pitchFamily="34" charset="0"/>
                <a:ea typeface="Inter" pitchFamily="34" charset="-122"/>
                <a:cs typeface="Inter" pitchFamily="34" charset="-120"/>
              </a:rPr>
              <a:t>dynamic fractal visuals</a:t>
            </a:r>
            <a:r>
              <a:rPr lang="en-US" sz="1900" dirty="0">
                <a:solidFill>
                  <a:srgbClr val="272525"/>
                </a:solidFill>
                <a:latin typeface="Inter" pitchFamily="34" charset="0"/>
                <a:ea typeface="Inter" pitchFamily="34" charset="-122"/>
                <a:cs typeface="Inter" pitchFamily="34" charset="-120"/>
              </a:rPr>
              <a:t>. The system continuously analyzes key audio features—including </a:t>
            </a:r>
            <a:r>
              <a:rPr lang="en-US" sz="1900" b="1" dirty="0">
                <a:solidFill>
                  <a:srgbClr val="272525"/>
                </a:solidFill>
                <a:latin typeface="Inter" pitchFamily="34" charset="0"/>
                <a:ea typeface="Inter" pitchFamily="34" charset="-122"/>
                <a:cs typeface="Inter" pitchFamily="34" charset="-120"/>
              </a:rPr>
              <a:t>frequency spectrum, amplitude peaks, pitch variations, and rhythm patterns</a:t>
            </a:r>
            <a:r>
              <a:rPr lang="en-US" sz="1900" dirty="0">
                <a:solidFill>
                  <a:srgbClr val="272525"/>
                </a:solidFill>
                <a:latin typeface="Inter" pitchFamily="34" charset="0"/>
                <a:ea typeface="Inter" pitchFamily="34" charset="-122"/>
                <a:cs typeface="Inter" pitchFamily="34" charset="-120"/>
              </a:rPr>
              <a:t>—using digital signal processing techniques. These extracted features are then mapped to different fractal parameters such as </a:t>
            </a:r>
            <a:r>
              <a:rPr lang="en-US" sz="1900" b="1" dirty="0">
                <a:solidFill>
                  <a:srgbClr val="272525"/>
                </a:solidFill>
                <a:latin typeface="Inter" pitchFamily="34" charset="0"/>
                <a:ea typeface="Inter" pitchFamily="34" charset="-122"/>
                <a:cs typeface="Inter" pitchFamily="34" charset="-120"/>
              </a:rPr>
              <a:t>recursion depth, angle variations, branching structures, color gradients, rotation, and motion intensity</a:t>
            </a:r>
            <a:endParaRPr lang="en-US" sz="1900" dirty="0"/>
          </a:p>
        </p:txBody>
      </p:sp>
      <p:sp>
        <p:nvSpPr>
          <p:cNvPr id="4" name="Text 2"/>
          <p:cNvSpPr/>
          <p:nvPr/>
        </p:nvSpPr>
        <p:spPr>
          <a:xfrm>
            <a:off x="864037" y="5083731"/>
            <a:ext cx="12902327" cy="1580198"/>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This creates a visually immersive environment where mathematical patterns behave like living organisms synchronized with the sound. The system blends concepts from </a:t>
            </a:r>
            <a:r>
              <a:rPr lang="en-US" sz="1900" b="1" dirty="0">
                <a:solidFill>
                  <a:srgbClr val="272525"/>
                </a:solidFill>
                <a:latin typeface="Inter" pitchFamily="34" charset="0"/>
                <a:ea typeface="Inter" pitchFamily="34" charset="-122"/>
                <a:cs typeface="Inter" pitchFamily="34" charset="-120"/>
              </a:rPr>
              <a:t>mathematics, art, and audio engineering</a:t>
            </a:r>
            <a:r>
              <a:rPr lang="en-US" sz="1900" dirty="0">
                <a:solidFill>
                  <a:srgbClr val="272525"/>
                </a:solidFill>
                <a:latin typeface="Inter" pitchFamily="34" charset="0"/>
                <a:ea typeface="Inter" pitchFamily="34" charset="-122"/>
                <a:cs typeface="Inter" pitchFamily="34" charset="-120"/>
              </a:rPr>
              <a:t>, resulting in a unique form of digital expression where each soundscape produces a one-of-a-kind fractal journey. </a:t>
            </a:r>
            <a:endParaRPr lang="en-US" sz="1900" dirty="0"/>
          </a:p>
        </p:txBody>
      </p:sp>
      <p:pic>
        <p:nvPicPr>
          <p:cNvPr id="6" name="Picture 5">
            <a:extLst>
              <a:ext uri="{FF2B5EF4-FFF2-40B4-BE49-F238E27FC236}">
                <a16:creationId xmlns:a16="http://schemas.microsoft.com/office/drawing/2014/main" id="{B25D4F8C-1F50-9678-5E89-01FABA9AFAC8}"/>
              </a:ext>
            </a:extLst>
          </p:cNvPr>
          <p:cNvPicPr>
            <a:picLocks noChangeAspect="1"/>
          </p:cNvPicPr>
          <p:nvPr/>
        </p:nvPicPr>
        <p:blipFill>
          <a:blip r:embed="rId3"/>
          <a:stretch>
            <a:fillRect/>
          </a:stretch>
        </p:blipFill>
        <p:spPr>
          <a:xfrm>
            <a:off x="12824303" y="7406569"/>
            <a:ext cx="1806097" cy="82303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09481" y="479941"/>
            <a:ext cx="4353758" cy="544235"/>
          </a:xfrm>
          <a:prstGeom prst="rect">
            <a:avLst/>
          </a:prstGeom>
          <a:noFill/>
          <a:ln/>
        </p:spPr>
        <p:txBody>
          <a:bodyPr wrap="none" lIns="0" tIns="0" rIns="0" bIns="0" rtlCol="0" anchor="t"/>
          <a:lstStyle/>
          <a:p>
            <a:pPr marL="0" indent="0" algn="l">
              <a:lnSpc>
                <a:spcPts val="4250"/>
              </a:lnSpc>
              <a:buNone/>
            </a:pPr>
            <a:r>
              <a:rPr lang="en-US" sz="3400" b="1" dirty="0">
                <a:solidFill>
                  <a:srgbClr val="000000"/>
                </a:solidFill>
                <a:latin typeface="Inter Bold" pitchFamily="34" charset="0"/>
                <a:ea typeface="Inter Bold" pitchFamily="34" charset="-122"/>
                <a:cs typeface="Inter Bold" pitchFamily="34" charset="-120"/>
              </a:rPr>
              <a:t>APPROACH USED:</a:t>
            </a:r>
            <a:endParaRPr lang="en-US" sz="3400" dirty="0"/>
          </a:p>
        </p:txBody>
      </p:sp>
      <p:sp>
        <p:nvSpPr>
          <p:cNvPr id="3" name="Text 1"/>
          <p:cNvSpPr/>
          <p:nvPr/>
        </p:nvSpPr>
        <p:spPr>
          <a:xfrm>
            <a:off x="609481" y="1372433"/>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The system uses a three-stage approach: (1) audio uploading, (2) audio feature extraction, and (3) visual fractal generation on a dashboard.</a:t>
            </a:r>
            <a:endParaRPr lang="en-US" sz="1350" dirty="0"/>
          </a:p>
        </p:txBody>
      </p:sp>
      <p:sp>
        <p:nvSpPr>
          <p:cNvPr id="4" name="Text 2"/>
          <p:cNvSpPr/>
          <p:nvPr/>
        </p:nvSpPr>
        <p:spPr>
          <a:xfrm>
            <a:off x="609481" y="1912263"/>
            <a:ext cx="3152180" cy="326469"/>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Inter Bold" pitchFamily="34" charset="0"/>
                <a:ea typeface="Inter Bold" pitchFamily="34" charset="-122"/>
                <a:cs typeface="Inter Bold" pitchFamily="34" charset="-120"/>
              </a:rPr>
              <a:t>Audio Feature Extraction</a:t>
            </a:r>
            <a:endParaRPr lang="en-US" sz="2050" dirty="0"/>
          </a:p>
        </p:txBody>
      </p:sp>
      <p:sp>
        <p:nvSpPr>
          <p:cNvPr id="5" name="Text 3"/>
          <p:cNvSpPr/>
          <p:nvPr/>
        </p:nvSpPr>
        <p:spPr>
          <a:xfrm>
            <a:off x="609481" y="2499955"/>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From the audio, multiple features are computed using Librosa:</a:t>
            </a:r>
            <a:endParaRPr lang="en-US" sz="1350" dirty="0"/>
          </a:p>
        </p:txBody>
      </p:sp>
      <p:sp>
        <p:nvSpPr>
          <p:cNvPr id="6" name="Text 4"/>
          <p:cNvSpPr/>
          <p:nvPr/>
        </p:nvSpPr>
        <p:spPr>
          <a:xfrm>
            <a:off x="609481" y="2974419"/>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a. RMS Energy/Loudness (Amplitude)</a:t>
            </a:r>
            <a:endParaRPr lang="en-US" sz="1350" dirty="0"/>
          </a:p>
        </p:txBody>
      </p:sp>
      <p:sp>
        <p:nvSpPr>
          <p:cNvPr id="7" name="Text 5"/>
          <p:cNvSpPr/>
          <p:nvPr/>
        </p:nvSpPr>
        <p:spPr>
          <a:xfrm>
            <a:off x="609481" y="3448883"/>
            <a:ext cx="13411438" cy="557213"/>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Audio is split into small frames. RMS (root mean square) for each frame gives the instant loudness. Convert RMS to decibels to show how intensity varies with time. This controls fractal size, branch thickness, or animation speed.</a:t>
            </a:r>
            <a:endParaRPr lang="en-US" sz="1350" dirty="0"/>
          </a:p>
        </p:txBody>
      </p:sp>
      <p:sp>
        <p:nvSpPr>
          <p:cNvPr id="8" name="Text 6"/>
          <p:cNvSpPr/>
          <p:nvPr/>
        </p:nvSpPr>
        <p:spPr>
          <a:xfrm>
            <a:off x="609481" y="4201954"/>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b. Pitch Extraction (Frequency)</a:t>
            </a:r>
            <a:endParaRPr lang="en-US" sz="1350" dirty="0"/>
          </a:p>
        </p:txBody>
      </p:sp>
      <p:sp>
        <p:nvSpPr>
          <p:cNvPr id="9" name="Text 7"/>
          <p:cNvSpPr/>
          <p:nvPr/>
        </p:nvSpPr>
        <p:spPr>
          <a:xfrm>
            <a:off x="609481" y="4676418"/>
            <a:ext cx="13411438" cy="557213"/>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The YIN algorithm detects the fundamental frequency of the audio. Pitch values are tracked in real-time. This controls color shifts, rotation, and angle changes in fractals.</a:t>
            </a:r>
            <a:endParaRPr lang="en-US" sz="1350" dirty="0"/>
          </a:p>
        </p:txBody>
      </p:sp>
      <p:sp>
        <p:nvSpPr>
          <p:cNvPr id="10" name="Text 8"/>
          <p:cNvSpPr/>
          <p:nvPr/>
        </p:nvSpPr>
        <p:spPr>
          <a:xfrm>
            <a:off x="609481" y="5429488"/>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c. Spectral Features</a:t>
            </a:r>
            <a:endParaRPr lang="en-US" sz="1350" dirty="0"/>
          </a:p>
        </p:txBody>
      </p:sp>
      <p:sp>
        <p:nvSpPr>
          <p:cNvPr id="11" name="Text 9"/>
          <p:cNvSpPr/>
          <p:nvPr/>
        </p:nvSpPr>
        <p:spPr>
          <a:xfrm>
            <a:off x="609481" y="5903952"/>
            <a:ext cx="13411438" cy="278606"/>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STFT gives the frequency spectrum.</a:t>
            </a:r>
            <a:endParaRPr lang="en-US" sz="1350" dirty="0"/>
          </a:p>
        </p:txBody>
      </p:sp>
      <p:sp>
        <p:nvSpPr>
          <p:cNvPr id="12" name="Text 10"/>
          <p:cNvSpPr/>
          <p:nvPr/>
        </p:nvSpPr>
        <p:spPr>
          <a:xfrm>
            <a:off x="609481" y="6243399"/>
            <a:ext cx="13411438" cy="557213"/>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Magnitude and frequency bins help identify how sound energy is distributed. This can be used for higher-order fractal behavior, smooth animations, and outer patterns.</a:t>
            </a:r>
            <a:endParaRPr lang="en-US" sz="1350" dirty="0"/>
          </a:p>
        </p:txBody>
      </p:sp>
      <p:sp>
        <p:nvSpPr>
          <p:cNvPr id="13" name="Text 11"/>
          <p:cNvSpPr/>
          <p:nvPr/>
        </p:nvSpPr>
        <p:spPr>
          <a:xfrm>
            <a:off x="609481" y="6996470"/>
            <a:ext cx="13411438" cy="278606"/>
          </a:xfrm>
          <a:prstGeom prst="rect">
            <a:avLst/>
          </a:prstGeom>
          <a:noFill/>
          <a:ln/>
        </p:spPr>
        <p:txBody>
          <a:bodyPr wrap="none" lIns="0" tIns="0" rIns="0" bIns="0" rtlCol="0" anchor="t"/>
          <a:lstStyle/>
          <a:p>
            <a:pPr marL="0" indent="0" algn="l">
              <a:lnSpc>
                <a:spcPts val="2150"/>
              </a:lnSpc>
              <a:buNone/>
            </a:pPr>
            <a:endParaRPr lang="en-US" sz="1350" dirty="0"/>
          </a:p>
        </p:txBody>
      </p:sp>
      <p:sp>
        <p:nvSpPr>
          <p:cNvPr id="14" name="Text 12"/>
          <p:cNvSpPr/>
          <p:nvPr/>
        </p:nvSpPr>
        <p:spPr>
          <a:xfrm>
            <a:off x="609481" y="7470934"/>
            <a:ext cx="13411438" cy="278606"/>
          </a:xfrm>
          <a:prstGeom prst="rect">
            <a:avLst/>
          </a:prstGeom>
          <a:noFill/>
          <a:ln/>
        </p:spPr>
        <p:txBody>
          <a:bodyPr wrap="none" lIns="0" tIns="0" rIns="0" bIns="0" rtlCol="0" anchor="t"/>
          <a:lstStyle/>
          <a:p>
            <a:pPr marL="0" indent="0" algn="l">
              <a:lnSpc>
                <a:spcPts val="2150"/>
              </a:lnSpc>
              <a:buNone/>
            </a:pPr>
            <a:endParaRPr lang="en-US" sz="1350" dirty="0"/>
          </a:p>
        </p:txBody>
      </p:sp>
      <p:pic>
        <p:nvPicPr>
          <p:cNvPr id="16" name="Picture 15">
            <a:extLst>
              <a:ext uri="{FF2B5EF4-FFF2-40B4-BE49-F238E27FC236}">
                <a16:creationId xmlns:a16="http://schemas.microsoft.com/office/drawing/2014/main" id="{69ABE41B-D3C4-9110-6FD4-3891E6A73975}"/>
              </a:ext>
            </a:extLst>
          </p:cNvPr>
          <p:cNvPicPr>
            <a:picLocks noChangeAspect="1"/>
          </p:cNvPicPr>
          <p:nvPr/>
        </p:nvPicPr>
        <p:blipFill>
          <a:blip r:embed="rId3"/>
          <a:stretch>
            <a:fillRect/>
          </a:stretch>
        </p:blipFill>
        <p:spPr>
          <a:xfrm>
            <a:off x="12824303" y="7353131"/>
            <a:ext cx="1806097" cy="82303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1362194"/>
            <a:ext cx="5359837"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Dynamic Fractal Visualization</a:t>
            </a:r>
            <a:endParaRPr lang="en-US" sz="2900" dirty="0"/>
          </a:p>
        </p:txBody>
      </p:sp>
      <p:sp>
        <p:nvSpPr>
          <p:cNvPr id="3" name="Text 1"/>
          <p:cNvSpPr/>
          <p:nvPr/>
        </p:nvSpPr>
        <p:spPr>
          <a:xfrm>
            <a:off x="864037" y="2318742"/>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Two fractals are displayed on the dashboard:</a:t>
            </a:r>
            <a:endParaRPr lang="en-US" sz="1900" dirty="0"/>
          </a:p>
        </p:txBody>
      </p:sp>
      <p:sp>
        <p:nvSpPr>
          <p:cNvPr id="4" name="Text 2"/>
          <p:cNvSpPr/>
          <p:nvPr/>
        </p:nvSpPr>
        <p:spPr>
          <a:xfrm>
            <a:off x="864037" y="2991445"/>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Fractal A – Branching Tree Fractal</a:t>
            </a:r>
            <a:endParaRPr lang="en-US" sz="1900" dirty="0"/>
          </a:p>
        </p:txBody>
      </p:sp>
      <p:sp>
        <p:nvSpPr>
          <p:cNvPr id="5" name="Text 3"/>
          <p:cNvSpPr/>
          <p:nvPr/>
        </p:nvSpPr>
        <p:spPr>
          <a:xfrm>
            <a:off x="864037" y="3664148"/>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Branch length scales with loudness Branch rotation changes with pitch. The fractal “grows” or “shrinks” based on amplitude.</a:t>
            </a:r>
            <a:endParaRPr lang="en-US" sz="1900" dirty="0"/>
          </a:p>
        </p:txBody>
      </p:sp>
      <p:sp>
        <p:nvSpPr>
          <p:cNvPr id="6" name="Text 4"/>
          <p:cNvSpPr/>
          <p:nvPr/>
        </p:nvSpPr>
        <p:spPr>
          <a:xfrm>
            <a:off x="864037" y="4731901"/>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Fractal B – Duffing Fractal</a:t>
            </a:r>
            <a:endParaRPr lang="en-US" sz="1900" dirty="0"/>
          </a:p>
        </p:txBody>
      </p:sp>
      <p:sp>
        <p:nvSpPr>
          <p:cNvPr id="7" name="Text 5"/>
          <p:cNvSpPr/>
          <p:nvPr/>
        </p:nvSpPr>
        <p:spPr>
          <a:xfrm>
            <a:off x="864037" y="5404604"/>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Spiral radius adjusts with amplitude. Speed of rotation changes with pitch. Colors evolve using spectral intensities.</a:t>
            </a:r>
            <a:endParaRPr lang="en-US" sz="1900" dirty="0"/>
          </a:p>
        </p:txBody>
      </p:sp>
      <p:sp>
        <p:nvSpPr>
          <p:cNvPr id="8" name="Text 6"/>
          <p:cNvSpPr/>
          <p:nvPr/>
        </p:nvSpPr>
        <p:spPr>
          <a:xfrm>
            <a:off x="864037" y="6472357"/>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Both fractals update frame-by-frame as the audio plays, creating a real-time audio-visual experience.</a:t>
            </a:r>
            <a:endParaRPr lang="en-US" sz="1900" dirty="0"/>
          </a:p>
        </p:txBody>
      </p:sp>
      <p:pic>
        <p:nvPicPr>
          <p:cNvPr id="10" name="Picture 9">
            <a:extLst>
              <a:ext uri="{FF2B5EF4-FFF2-40B4-BE49-F238E27FC236}">
                <a16:creationId xmlns:a16="http://schemas.microsoft.com/office/drawing/2014/main" id="{164F3573-01E8-08AE-D168-497046FDCFC9}"/>
              </a:ext>
            </a:extLst>
          </p:cNvPr>
          <p:cNvPicPr>
            <a:picLocks noChangeAspect="1"/>
          </p:cNvPicPr>
          <p:nvPr/>
        </p:nvPicPr>
        <p:blipFill>
          <a:blip r:embed="rId3"/>
          <a:stretch>
            <a:fillRect/>
          </a:stretch>
        </p:blipFill>
        <p:spPr>
          <a:xfrm>
            <a:off x="12824303" y="7406569"/>
            <a:ext cx="1806097" cy="82303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1119426"/>
            <a:ext cx="4037528"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Dashboard Integration</a:t>
            </a:r>
            <a:endParaRPr lang="en-US" sz="2900" dirty="0"/>
          </a:p>
        </p:txBody>
      </p:sp>
      <p:sp>
        <p:nvSpPr>
          <p:cNvPr id="3" name="Text 1"/>
          <p:cNvSpPr/>
          <p:nvPr/>
        </p:nvSpPr>
        <p:spPr>
          <a:xfrm>
            <a:off x="864037" y="2075974"/>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The system combines everything into one interface:</a:t>
            </a:r>
            <a:endParaRPr lang="en-US" sz="1900" dirty="0"/>
          </a:p>
        </p:txBody>
      </p:sp>
      <p:sp>
        <p:nvSpPr>
          <p:cNvPr id="4" name="Text 2"/>
          <p:cNvSpPr/>
          <p:nvPr/>
        </p:nvSpPr>
        <p:spPr>
          <a:xfrm>
            <a:off x="864037" y="2748677"/>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Audio is processed in the background.</a:t>
            </a:r>
            <a:endParaRPr lang="en-US" sz="1900" dirty="0"/>
          </a:p>
        </p:txBody>
      </p:sp>
      <p:sp>
        <p:nvSpPr>
          <p:cNvPr id="5" name="Text 3"/>
          <p:cNvSpPr/>
          <p:nvPr/>
        </p:nvSpPr>
        <p:spPr>
          <a:xfrm>
            <a:off x="864037" y="3230047"/>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Features stream into the visualization engine.</a:t>
            </a:r>
            <a:endParaRPr lang="en-US" sz="1900" dirty="0"/>
          </a:p>
        </p:txBody>
      </p:sp>
      <p:sp>
        <p:nvSpPr>
          <p:cNvPr id="6" name="Text 4"/>
          <p:cNvSpPr/>
          <p:nvPr/>
        </p:nvSpPr>
        <p:spPr>
          <a:xfrm>
            <a:off x="864037" y="3711416"/>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Both fractal options are displayed side by side, from which you can choose one.</a:t>
            </a:r>
            <a:endParaRPr lang="en-US" sz="1900" dirty="0"/>
          </a:p>
        </p:txBody>
      </p:sp>
      <p:sp>
        <p:nvSpPr>
          <p:cNvPr id="7" name="Text 5"/>
          <p:cNvSpPr/>
          <p:nvPr/>
        </p:nvSpPr>
        <p:spPr>
          <a:xfrm>
            <a:off x="864037" y="4192786"/>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A timeline or graph can show how parameters of sound can affect the fractal.</a:t>
            </a:r>
            <a:endParaRPr lang="en-US" sz="1900" dirty="0"/>
          </a:p>
        </p:txBody>
      </p:sp>
      <p:sp>
        <p:nvSpPr>
          <p:cNvPr id="8" name="Text 6"/>
          <p:cNvSpPr/>
          <p:nvPr/>
        </p:nvSpPr>
        <p:spPr>
          <a:xfrm>
            <a:off x="864037" y="4674156"/>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This makes the dashboard an interactive fusion of: </a:t>
            </a:r>
            <a:endParaRPr lang="en-US" sz="1900" dirty="0"/>
          </a:p>
        </p:txBody>
      </p:sp>
      <p:sp>
        <p:nvSpPr>
          <p:cNvPr id="9" name="Text 7"/>
          <p:cNvSpPr/>
          <p:nvPr/>
        </p:nvSpPr>
        <p:spPr>
          <a:xfrm>
            <a:off x="864037" y="5346859"/>
            <a:ext cx="12902327" cy="40266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a:t>
            </a:r>
            <a:r>
              <a:rPr lang="en-US" sz="1900" dirty="0">
                <a:solidFill>
                  <a:srgbClr val="000000"/>
                </a:solidFill>
                <a:latin typeface="Inter" pitchFamily="34" charset="0"/>
                <a:ea typeface="Inter" pitchFamily="34" charset="-122"/>
                <a:cs typeface="Inter" pitchFamily="34" charset="-120"/>
              </a:rPr>
              <a:t>✔</a:t>
            </a:r>
            <a:r>
              <a:rPr lang="en-US" sz="1900" dirty="0">
                <a:solidFill>
                  <a:srgbClr val="272525"/>
                </a:solidFill>
                <a:latin typeface="Inter" pitchFamily="34" charset="0"/>
                <a:ea typeface="Inter" pitchFamily="34" charset="-122"/>
                <a:cs typeface="Inter" pitchFamily="34" charset="-120"/>
              </a:rPr>
              <a:t> sound </a:t>
            </a:r>
            <a:endParaRPr lang="en-US" sz="1900" dirty="0"/>
          </a:p>
        </p:txBody>
      </p:sp>
      <p:sp>
        <p:nvSpPr>
          <p:cNvPr id="10" name="Text 8"/>
          <p:cNvSpPr/>
          <p:nvPr/>
        </p:nvSpPr>
        <p:spPr>
          <a:xfrm>
            <a:off x="864037" y="6027182"/>
            <a:ext cx="12902327" cy="40266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a:t>
            </a:r>
            <a:r>
              <a:rPr lang="en-US" sz="1900" dirty="0">
                <a:solidFill>
                  <a:srgbClr val="000000"/>
                </a:solidFill>
                <a:latin typeface="Inter" pitchFamily="34" charset="0"/>
                <a:ea typeface="Inter" pitchFamily="34" charset="-122"/>
                <a:cs typeface="Inter" pitchFamily="34" charset="-120"/>
              </a:rPr>
              <a:t>✔</a:t>
            </a:r>
            <a:r>
              <a:rPr lang="en-US" sz="1900" dirty="0">
                <a:solidFill>
                  <a:srgbClr val="272525"/>
                </a:solidFill>
                <a:latin typeface="Inter" pitchFamily="34" charset="0"/>
                <a:ea typeface="Inter" pitchFamily="34" charset="-122"/>
                <a:cs typeface="Inter" pitchFamily="34" charset="-120"/>
              </a:rPr>
              <a:t> mathematics </a:t>
            </a:r>
            <a:endParaRPr lang="en-US" sz="1900" dirty="0"/>
          </a:p>
        </p:txBody>
      </p:sp>
      <p:sp>
        <p:nvSpPr>
          <p:cNvPr id="11" name="Text 9"/>
          <p:cNvSpPr/>
          <p:nvPr/>
        </p:nvSpPr>
        <p:spPr>
          <a:xfrm>
            <a:off x="864037" y="6707505"/>
            <a:ext cx="12902327" cy="40266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a:t>
            </a:r>
            <a:r>
              <a:rPr lang="en-US" sz="1900" dirty="0">
                <a:solidFill>
                  <a:srgbClr val="000000"/>
                </a:solidFill>
                <a:latin typeface="Inter" pitchFamily="34" charset="0"/>
                <a:ea typeface="Inter" pitchFamily="34" charset="-122"/>
                <a:cs typeface="Inter" pitchFamily="34" charset="-120"/>
              </a:rPr>
              <a:t>✔</a:t>
            </a:r>
            <a:r>
              <a:rPr lang="en-US" sz="1900" dirty="0">
                <a:solidFill>
                  <a:srgbClr val="272525"/>
                </a:solidFill>
                <a:latin typeface="Inter" pitchFamily="34" charset="0"/>
                <a:ea typeface="Inter" pitchFamily="34" charset="-122"/>
                <a:cs typeface="Inter" pitchFamily="34" charset="-120"/>
              </a:rPr>
              <a:t> generative visuals</a:t>
            </a:r>
            <a:endParaRPr lang="en-US" sz="1900" dirty="0"/>
          </a:p>
        </p:txBody>
      </p:sp>
      <p:pic>
        <p:nvPicPr>
          <p:cNvPr id="13" name="Picture 12">
            <a:extLst>
              <a:ext uri="{FF2B5EF4-FFF2-40B4-BE49-F238E27FC236}">
                <a16:creationId xmlns:a16="http://schemas.microsoft.com/office/drawing/2014/main" id="{E402ECD5-51BA-1C33-1E3D-761D1BAA36E5}"/>
              </a:ext>
            </a:extLst>
          </p:cNvPr>
          <p:cNvPicPr>
            <a:picLocks noChangeAspect="1"/>
          </p:cNvPicPr>
          <p:nvPr/>
        </p:nvPicPr>
        <p:blipFill>
          <a:blip r:embed="rId3"/>
          <a:stretch>
            <a:fillRect/>
          </a:stretch>
        </p:blipFill>
        <p:spPr>
          <a:xfrm>
            <a:off x="12824303" y="7387828"/>
            <a:ext cx="1806097" cy="8230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31401" y="574596"/>
            <a:ext cx="5224462" cy="653058"/>
          </a:xfrm>
          <a:prstGeom prst="rect">
            <a:avLst/>
          </a:prstGeom>
          <a:noFill/>
          <a:ln/>
        </p:spPr>
        <p:txBody>
          <a:bodyPr wrap="none" lIns="0" tIns="0" rIns="0" bIns="0" rtlCol="0" anchor="t"/>
          <a:lstStyle/>
          <a:p>
            <a:pPr marL="0" indent="0" algn="l">
              <a:lnSpc>
                <a:spcPts val="5100"/>
              </a:lnSpc>
              <a:buNone/>
            </a:pPr>
            <a:r>
              <a:rPr lang="en-US" sz="4100" b="1" dirty="0">
                <a:solidFill>
                  <a:srgbClr val="000000"/>
                </a:solidFill>
                <a:latin typeface="Inter Bold" pitchFamily="34" charset="0"/>
                <a:ea typeface="Inter Bold" pitchFamily="34" charset="-122"/>
                <a:cs typeface="Inter Bold" pitchFamily="34" charset="-120"/>
              </a:rPr>
              <a:t>CHALLENGES:</a:t>
            </a:r>
            <a:endParaRPr lang="en-US" sz="4100" dirty="0"/>
          </a:p>
        </p:txBody>
      </p:sp>
      <p:sp>
        <p:nvSpPr>
          <p:cNvPr id="3" name="Text 1"/>
          <p:cNvSpPr/>
          <p:nvPr/>
        </p:nvSpPr>
        <p:spPr>
          <a:xfrm>
            <a:off x="731401" y="1645563"/>
            <a:ext cx="13167598" cy="334328"/>
          </a:xfrm>
          <a:prstGeom prst="rect">
            <a:avLst/>
          </a:prstGeom>
          <a:noFill/>
          <a:ln/>
        </p:spPr>
        <p:txBody>
          <a:bodyPr wrap="none" lIns="0" tIns="0" rIns="0" bIns="0" rtlCol="0" anchor="t"/>
          <a:lstStyle/>
          <a:p>
            <a:pPr marL="0" indent="0" algn="l">
              <a:lnSpc>
                <a:spcPts val="2600"/>
              </a:lnSpc>
              <a:buNone/>
            </a:pPr>
            <a:endParaRPr lang="en-US" sz="1600" dirty="0"/>
          </a:p>
        </p:txBody>
      </p:sp>
      <p:sp>
        <p:nvSpPr>
          <p:cNvPr id="4" name="Text 2"/>
          <p:cNvSpPr/>
          <p:nvPr/>
        </p:nvSpPr>
        <p:spPr>
          <a:xfrm>
            <a:off x="731401" y="2214920"/>
            <a:ext cx="13167598" cy="1002983"/>
          </a:xfrm>
          <a:prstGeom prst="rect">
            <a:avLst/>
          </a:prstGeom>
          <a:noFill/>
          <a:ln/>
        </p:spPr>
        <p:txBody>
          <a:bodyPr wrap="square" lIns="0" tIns="0" rIns="0" bIns="0" rtlCol="0" anchor="t"/>
          <a:lstStyle/>
          <a:p>
            <a:pPr marL="342900" indent="-342900" algn="l">
              <a:lnSpc>
                <a:spcPts val="2600"/>
              </a:lnSpc>
              <a:buSzPct val="100000"/>
              <a:buFont typeface="+mj-lt"/>
              <a:buAutoNum type="arabicPeriod"/>
            </a:pPr>
            <a:r>
              <a:rPr lang="en-US" sz="1600" dirty="0">
                <a:solidFill>
                  <a:srgbClr val="272525"/>
                </a:solidFill>
                <a:latin typeface="Inter" pitchFamily="34" charset="0"/>
                <a:ea typeface="Inter" pitchFamily="34" charset="-122"/>
                <a:cs typeface="Inter" pitchFamily="34" charset="-120"/>
              </a:rPr>
              <a:t>Extracting Meaningful Audio Features: It was a major challenge while determining which audio features would be most effective for controlling the fractal parameters. It took time to experiment and find features that produced changes in the visualization that were both logical and visually meaningful.</a:t>
            </a:r>
            <a:endParaRPr lang="en-US" sz="1600" dirty="0"/>
          </a:p>
        </p:txBody>
      </p:sp>
      <p:sp>
        <p:nvSpPr>
          <p:cNvPr id="5" name="Text 3"/>
          <p:cNvSpPr/>
          <p:nvPr/>
        </p:nvSpPr>
        <p:spPr>
          <a:xfrm>
            <a:off x="731401" y="3291007"/>
            <a:ext cx="13167598" cy="668655"/>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2"/>
            </a:pPr>
            <a:r>
              <a:rPr lang="en-US" sz="1600" dirty="0">
                <a:solidFill>
                  <a:srgbClr val="272525"/>
                </a:solidFill>
                <a:latin typeface="Inter" pitchFamily="34" charset="0"/>
                <a:ea typeface="Inter" pitchFamily="34" charset="-122"/>
                <a:cs typeface="Inter" pitchFamily="34" charset="-120"/>
              </a:rPr>
              <a:t>Designing and Structuring the GUI: Creating the GUI required careful organization. Arranging the buttons, sliders, and labels in a clear layout—and ensuring each component performed its intended function—proved more involved than expected.</a:t>
            </a:r>
            <a:endParaRPr lang="en-US" sz="1600" dirty="0"/>
          </a:p>
        </p:txBody>
      </p:sp>
      <p:sp>
        <p:nvSpPr>
          <p:cNvPr id="6" name="Text 4"/>
          <p:cNvSpPr/>
          <p:nvPr/>
        </p:nvSpPr>
        <p:spPr>
          <a:xfrm>
            <a:off x="731401" y="4032766"/>
            <a:ext cx="13167598" cy="1002983"/>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3"/>
            </a:pPr>
            <a:r>
              <a:rPr lang="en-US" sz="1600" dirty="0">
                <a:solidFill>
                  <a:srgbClr val="272525"/>
                </a:solidFill>
                <a:latin typeface="Inter" pitchFamily="34" charset="0"/>
                <a:ea typeface="Inter" pitchFamily="34" charset="-122"/>
                <a:cs typeface="Inter" pitchFamily="34" charset="-120"/>
              </a:rPr>
              <a:t>Understanding the Functional Flow: With several functions interacting throughout the program, understanding the sequence of operations was sometimes difficult. Ensuring the functions worked together properly was essential for the GUI and overall program behavior to remain consistent.</a:t>
            </a:r>
            <a:endParaRPr lang="en-US" sz="1600" dirty="0"/>
          </a:p>
        </p:txBody>
      </p:sp>
      <p:sp>
        <p:nvSpPr>
          <p:cNvPr id="7" name="Text 5"/>
          <p:cNvSpPr/>
          <p:nvPr/>
        </p:nvSpPr>
        <p:spPr>
          <a:xfrm>
            <a:off x="731401" y="5108853"/>
            <a:ext cx="13167598" cy="668655"/>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4"/>
            </a:pPr>
            <a:r>
              <a:rPr lang="en-US" sz="1600" dirty="0">
                <a:solidFill>
                  <a:srgbClr val="272525"/>
                </a:solidFill>
                <a:latin typeface="Inter" pitchFamily="34" charset="0"/>
                <a:ea typeface="Inter" pitchFamily="34" charset="-122"/>
                <a:cs typeface="Inter" pitchFamily="34" charset="-120"/>
              </a:rPr>
              <a:t>Animating the Fractals: Keeping the fractals animated instead of just showing a still image was harder than expected. Making Matplotlib’s animation work smoothly with wxPython took quite a bit of effort.</a:t>
            </a:r>
            <a:endParaRPr lang="en-US" sz="1600" dirty="0"/>
          </a:p>
        </p:txBody>
      </p:sp>
      <p:sp>
        <p:nvSpPr>
          <p:cNvPr id="8" name="Text 6"/>
          <p:cNvSpPr/>
          <p:nvPr/>
        </p:nvSpPr>
        <p:spPr>
          <a:xfrm>
            <a:off x="731401" y="5850612"/>
            <a:ext cx="13167598" cy="668655"/>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5"/>
            </a:pPr>
            <a:r>
              <a:rPr lang="en-US" sz="1600" dirty="0">
                <a:solidFill>
                  <a:srgbClr val="272525"/>
                </a:solidFill>
                <a:latin typeface="Inter" pitchFamily="34" charset="0"/>
                <a:ea typeface="Inter" pitchFamily="34" charset="-122"/>
                <a:cs typeface="Inter" pitchFamily="34" charset="-120"/>
              </a:rPr>
              <a:t>Synchronizing Real-Time Audio With the Animation: The fractal responds to real-time audio, where the updates have to happen smoothly, without the animation freezing or falling behind whenever the audio or slider values change.</a:t>
            </a:r>
            <a:endParaRPr lang="en-US" sz="1600" dirty="0"/>
          </a:p>
        </p:txBody>
      </p:sp>
      <p:sp>
        <p:nvSpPr>
          <p:cNvPr id="9" name="Text 7"/>
          <p:cNvSpPr/>
          <p:nvPr/>
        </p:nvSpPr>
        <p:spPr>
          <a:xfrm>
            <a:off x="731401" y="6754297"/>
            <a:ext cx="13167598" cy="334328"/>
          </a:xfrm>
          <a:prstGeom prst="rect">
            <a:avLst/>
          </a:prstGeom>
          <a:noFill/>
          <a:ln/>
        </p:spPr>
        <p:txBody>
          <a:bodyPr wrap="none" lIns="0" tIns="0" rIns="0" bIns="0" rtlCol="0" anchor="t"/>
          <a:lstStyle/>
          <a:p>
            <a:pPr marL="0" indent="0" algn="l">
              <a:lnSpc>
                <a:spcPts val="2600"/>
              </a:lnSpc>
              <a:buNone/>
            </a:pPr>
            <a:endParaRPr lang="en-US" sz="1600" dirty="0"/>
          </a:p>
        </p:txBody>
      </p:sp>
      <p:sp>
        <p:nvSpPr>
          <p:cNvPr id="10" name="Text 8"/>
          <p:cNvSpPr/>
          <p:nvPr/>
        </p:nvSpPr>
        <p:spPr>
          <a:xfrm>
            <a:off x="731401" y="7323653"/>
            <a:ext cx="13167598" cy="334328"/>
          </a:xfrm>
          <a:prstGeom prst="rect">
            <a:avLst/>
          </a:prstGeom>
          <a:noFill/>
          <a:ln/>
        </p:spPr>
        <p:txBody>
          <a:bodyPr wrap="none" lIns="0" tIns="0" rIns="0" bIns="0" rtlCol="0" anchor="t"/>
          <a:lstStyle/>
          <a:p>
            <a:pPr marL="0" indent="0" algn="l">
              <a:lnSpc>
                <a:spcPts val="2600"/>
              </a:lnSpc>
              <a:buNone/>
            </a:pPr>
            <a:endParaRPr lang="en-US" sz="1600" dirty="0"/>
          </a:p>
        </p:txBody>
      </p:sp>
      <p:pic>
        <p:nvPicPr>
          <p:cNvPr id="12" name="Picture 11">
            <a:extLst>
              <a:ext uri="{FF2B5EF4-FFF2-40B4-BE49-F238E27FC236}">
                <a16:creationId xmlns:a16="http://schemas.microsoft.com/office/drawing/2014/main" id="{2C473DCF-91EA-DE4A-DF44-E689417C3846}"/>
              </a:ext>
            </a:extLst>
          </p:cNvPr>
          <p:cNvPicPr>
            <a:picLocks noChangeAspect="1"/>
          </p:cNvPicPr>
          <p:nvPr/>
        </p:nvPicPr>
        <p:blipFill>
          <a:blip r:embed="rId3"/>
          <a:stretch>
            <a:fillRect/>
          </a:stretch>
        </p:blipFill>
        <p:spPr>
          <a:xfrm>
            <a:off x="12824303" y="7323653"/>
            <a:ext cx="1806097" cy="82303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982385"/>
            <a:ext cx="6172200"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IMPROVEMENTS</a:t>
            </a:r>
            <a:endParaRPr lang="en-US" sz="4850" dirty="0"/>
          </a:p>
        </p:txBody>
      </p:sp>
      <p:sp>
        <p:nvSpPr>
          <p:cNvPr id="3" name="Text 1"/>
          <p:cNvSpPr/>
          <p:nvPr/>
        </p:nvSpPr>
        <p:spPr>
          <a:xfrm>
            <a:off x="864037" y="2247662"/>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a:pPr>
            <a:r>
              <a:rPr lang="en-US" sz="1900" dirty="0">
                <a:solidFill>
                  <a:srgbClr val="272525"/>
                </a:solidFill>
                <a:latin typeface="Inter" pitchFamily="34" charset="0"/>
                <a:ea typeface="Inter" pitchFamily="34" charset="-122"/>
                <a:cs typeface="Inter" pitchFamily="34" charset="-120"/>
              </a:rPr>
              <a:t>Additional Fractal Types: More fractal options could be added so users have a wider range to explore. This would make the project more engaging and give people the chance to experiment with different visual patterns.</a:t>
            </a:r>
            <a:endParaRPr lang="en-US" sz="1900" dirty="0"/>
          </a:p>
        </p:txBody>
      </p:sp>
      <p:sp>
        <p:nvSpPr>
          <p:cNvPr id="4" name="Text 2"/>
          <p:cNvSpPr/>
          <p:nvPr/>
        </p:nvSpPr>
        <p:spPr>
          <a:xfrm>
            <a:off x="864037" y="3519130"/>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2"/>
            </a:pPr>
            <a:r>
              <a:rPr lang="en-US" sz="1900" dirty="0">
                <a:solidFill>
                  <a:srgbClr val="272525"/>
                </a:solidFill>
                <a:latin typeface="Inter" pitchFamily="34" charset="0"/>
                <a:ea typeface="Inter" pitchFamily="34" charset="-122"/>
                <a:cs typeface="Inter" pitchFamily="34" charset="-120"/>
              </a:rPr>
              <a:t>Real-Time Audio Playback: Playing the audio at the same time as the fractal animation would make the experience more intuitive. Users would be able to see how the fractal reacts to the sound while actually hearing it, which creates a stronger connection between the audio and the visuals.</a:t>
            </a:r>
            <a:endParaRPr lang="en-US" sz="1900" dirty="0"/>
          </a:p>
        </p:txBody>
      </p:sp>
      <p:sp>
        <p:nvSpPr>
          <p:cNvPr id="5" name="Text 3"/>
          <p:cNvSpPr/>
          <p:nvPr/>
        </p:nvSpPr>
        <p:spPr>
          <a:xfrm>
            <a:off x="864037" y="4790599"/>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3"/>
            </a:pPr>
            <a:r>
              <a:rPr lang="en-US" sz="1900" dirty="0">
                <a:solidFill>
                  <a:srgbClr val="272525"/>
                </a:solidFill>
                <a:latin typeface="Inter" pitchFamily="34" charset="0"/>
                <a:ea typeface="Inter" pitchFamily="34" charset="-122"/>
                <a:cs typeface="Inter" pitchFamily="34" charset="-120"/>
              </a:rPr>
              <a:t>Performance Optimization: The fractal generation could be optimized so it runs faster and doesn’t slow down the animation. Reducing unnecessary delays or improving how the calculations are handled would help the program feel smoother overall.</a:t>
            </a:r>
            <a:endParaRPr lang="en-US" sz="1900" dirty="0"/>
          </a:p>
        </p:txBody>
      </p:sp>
      <p:sp>
        <p:nvSpPr>
          <p:cNvPr id="6" name="Text 4"/>
          <p:cNvSpPr/>
          <p:nvPr/>
        </p:nvSpPr>
        <p:spPr>
          <a:xfrm>
            <a:off x="864037" y="6062067"/>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r>
              <a:rPr lang="en-US" sz="1900" dirty="0">
                <a:solidFill>
                  <a:srgbClr val="272525"/>
                </a:solidFill>
                <a:latin typeface="Inter" pitchFamily="34" charset="0"/>
                <a:ea typeface="Inter" pitchFamily="34" charset="-122"/>
                <a:cs typeface="Inter" pitchFamily="34" charset="-120"/>
              </a:rPr>
              <a:t>Enhanced GUI: The interface could be made more interactive and user-friendly by adding things like extra sliders and play/pause/reset buttons. Improving the layout and visuals would also make the program easier and more enjoyable to use.</a:t>
            </a:r>
            <a:endParaRPr lang="en-US" sz="1900" dirty="0"/>
          </a:p>
        </p:txBody>
      </p:sp>
      <p:pic>
        <p:nvPicPr>
          <p:cNvPr id="8" name="Picture 7">
            <a:extLst>
              <a:ext uri="{FF2B5EF4-FFF2-40B4-BE49-F238E27FC236}">
                <a16:creationId xmlns:a16="http://schemas.microsoft.com/office/drawing/2014/main" id="{CC74AFF6-BB70-5865-B35C-926AE4E01378}"/>
              </a:ext>
            </a:extLst>
          </p:cNvPr>
          <p:cNvPicPr>
            <a:picLocks noChangeAspect="1"/>
          </p:cNvPicPr>
          <p:nvPr/>
        </p:nvPicPr>
        <p:blipFill>
          <a:blip r:embed="rId3"/>
          <a:stretch>
            <a:fillRect/>
          </a:stretch>
        </p:blipFill>
        <p:spPr>
          <a:xfrm>
            <a:off x="12824303" y="7378753"/>
            <a:ext cx="1806097" cy="82303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869</Words>
  <Application>Microsoft Office PowerPoint</Application>
  <PresentationFormat>Custom</PresentationFormat>
  <Paragraphs>59</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Inter Bold</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Jinto Jose</cp:lastModifiedBy>
  <cp:revision>3</cp:revision>
  <dcterms:created xsi:type="dcterms:W3CDTF">2025-12-10T03:21:08Z</dcterms:created>
  <dcterms:modified xsi:type="dcterms:W3CDTF">2025-12-10T06:48:40Z</dcterms:modified>
</cp:coreProperties>
</file>